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Inter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hj/HcDQmR7pKIOqribGMW0DXvq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B41EAC-FC28-47AD-ADC1-71EFDE866DE5}">
  <a:tblStyle styleId="{E8B41EAC-FC28-47AD-ADC1-71EFDE866D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a9b80d75b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2ca9b80d75b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a9b80d75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2ca9b80d75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a9b80d75b_1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ca9b80d75b_1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a9b80d75b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ca9b80d75b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a9b80d75b_2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a9b80d75b_2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ca9b80d75b_2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a9b80d75b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a9b80d75b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a9b80d75b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a6421d7f7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2ca6421d7f7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a9b80d75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a9b80d75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ca9b80d75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a9b80d75b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a9b80d75b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ca9b80d75b_1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a9b80d75b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a9b80d75b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ca9b80d75b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a9b80d75b_1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a9b80d75b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ca9b80d75b_1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a9b80d75b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a9b80d75b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Strategies for our new team “Kansas City Tornadoes” :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US" sz="2800">
                <a:solidFill>
                  <a:schemeClr val="lt1"/>
                </a:solidFill>
              </a:rPr>
              <a:t>Community-driven Streetball Tournaments: Organize streetball tournaments across different neighborhoods in Kansas City, fostering a sense of community ownership and identifying local talent.</a:t>
            </a:r>
            <a:br>
              <a:rPr lang="en-US" sz="2800">
                <a:solidFill>
                  <a:schemeClr val="lt1"/>
                </a:solidFill>
              </a:rPr>
            </a:b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US" sz="2800">
                <a:solidFill>
                  <a:schemeClr val="lt1"/>
                </a:solidFill>
              </a:rPr>
              <a:t>Interactive Museum Experience: Develop an interactive museum experience based on AR/VR technology within the arena showcasing the history of basketball in Kansas City, including the legacy of the Kansas City Monarchs.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US" sz="2800">
                <a:solidFill>
                  <a:schemeClr val="lt1"/>
                </a:solidFill>
              </a:rPr>
              <a:t>Sustainability Initiatives: Partner with local sustainability organizations for "green games" with eco-friendly initiatives, appealing to environmentally conscious fans.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US" sz="2800">
                <a:solidFill>
                  <a:schemeClr val="lt1"/>
                </a:solidFill>
              </a:rPr>
              <a:t>Data-driven Fan Engagement: Utilize data analytics to personalize content and promotions for each fan, tailoring offers and experiences to their interests.</a:t>
            </a:r>
            <a:endParaRPr/>
          </a:p>
        </p:txBody>
      </p:sp>
      <p:sp>
        <p:nvSpPr>
          <p:cNvPr id="203" name="Google Shape;203;g2ca9b80d75b_1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a9b80d75b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ca9b80d75b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8a238b23f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2c8a238b23f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8a238b23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2c8a238b23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a6421d7f7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2ca6421d7f7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a9b80d75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2ca9b80d75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a9b80d75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2ca9b80d75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8a238b23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2c8a238b23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8a238b23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2c8a238b23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a9b80d75b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2ca9b80d75b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DS-Title">
  <p:cSld name="CHIDS-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369396" y="3823135"/>
            <a:ext cx="4963830" cy="24848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Inter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DS-Text">
  <p:cSld name="CHIDS-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0" y="457200"/>
            <a:ext cx="5943600" cy="1033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9606" y="6035040"/>
            <a:ext cx="1602394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 txBox="1"/>
          <p:nvPr>
            <p:ph idx="1" type="body"/>
          </p:nvPr>
        </p:nvSpPr>
        <p:spPr>
          <a:xfrm>
            <a:off x="687388" y="1828800"/>
            <a:ext cx="525621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DS-Single Small Box">
  <p:cSld name="CHIDS-Single Small Box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0" y="457200"/>
            <a:ext cx="5943600" cy="1033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9606" y="6035040"/>
            <a:ext cx="1602394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>
            <p:ph idx="1" type="body"/>
          </p:nvPr>
        </p:nvSpPr>
        <p:spPr>
          <a:xfrm>
            <a:off x="4267200" y="2971800"/>
            <a:ext cx="3657600" cy="914400"/>
          </a:xfrm>
          <a:prstGeom prst="roundRect">
            <a:avLst>
              <a:gd fmla="val 16667" name="adj"/>
            </a:avLst>
          </a:prstGeom>
          <a:solidFill>
            <a:srgbClr val="E5E5E5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DS-Multiple Small Box">
  <p:cSld name="CHIDS-Multiple Small Box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0" y="457200"/>
            <a:ext cx="5943600" cy="1033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9606" y="6035040"/>
            <a:ext cx="1602394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>
            <p:ph idx="1" type="body"/>
          </p:nvPr>
        </p:nvSpPr>
        <p:spPr>
          <a:xfrm>
            <a:off x="2002087" y="2238423"/>
            <a:ext cx="3657600" cy="914400"/>
          </a:xfrm>
          <a:prstGeom prst="roundRect">
            <a:avLst>
              <a:gd fmla="val 16667" name="adj"/>
            </a:avLst>
          </a:prstGeom>
          <a:solidFill>
            <a:srgbClr val="E5E5E5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4"/>
          <p:cNvSpPr/>
          <p:nvPr>
            <p:ph idx="2" type="body"/>
          </p:nvPr>
        </p:nvSpPr>
        <p:spPr>
          <a:xfrm>
            <a:off x="2002087" y="3429000"/>
            <a:ext cx="3657600" cy="914400"/>
          </a:xfrm>
          <a:prstGeom prst="roundRect">
            <a:avLst>
              <a:gd fmla="val 16667" name="adj"/>
            </a:avLst>
          </a:prstGeom>
          <a:solidFill>
            <a:srgbClr val="E5E5E5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4"/>
          <p:cNvSpPr/>
          <p:nvPr>
            <p:ph idx="3" type="body"/>
          </p:nvPr>
        </p:nvSpPr>
        <p:spPr>
          <a:xfrm>
            <a:off x="2002087" y="4619577"/>
            <a:ext cx="3657600" cy="914400"/>
          </a:xfrm>
          <a:prstGeom prst="roundRect">
            <a:avLst>
              <a:gd fmla="val 16667" name="adj"/>
            </a:avLst>
          </a:prstGeom>
          <a:solidFill>
            <a:srgbClr val="E5E5E5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4"/>
          <p:cNvSpPr/>
          <p:nvPr>
            <p:ph idx="4" type="body"/>
          </p:nvPr>
        </p:nvSpPr>
        <p:spPr>
          <a:xfrm>
            <a:off x="6532313" y="2238423"/>
            <a:ext cx="3657600" cy="914400"/>
          </a:xfrm>
          <a:prstGeom prst="roundRect">
            <a:avLst>
              <a:gd fmla="val 16667" name="adj"/>
            </a:avLst>
          </a:prstGeom>
          <a:solidFill>
            <a:srgbClr val="E5E5E5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/>
          <p:nvPr>
            <p:ph idx="5" type="body"/>
          </p:nvPr>
        </p:nvSpPr>
        <p:spPr>
          <a:xfrm>
            <a:off x="6532313" y="3429000"/>
            <a:ext cx="3657600" cy="914400"/>
          </a:xfrm>
          <a:prstGeom prst="roundRect">
            <a:avLst>
              <a:gd fmla="val 16667" name="adj"/>
            </a:avLst>
          </a:prstGeom>
          <a:solidFill>
            <a:srgbClr val="E5E5E5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/>
          <p:nvPr>
            <p:ph idx="6" type="body"/>
          </p:nvPr>
        </p:nvSpPr>
        <p:spPr>
          <a:xfrm>
            <a:off x="6532313" y="4619577"/>
            <a:ext cx="3657600" cy="914400"/>
          </a:xfrm>
          <a:prstGeom prst="roundRect">
            <a:avLst>
              <a:gd fmla="val 16667" name="adj"/>
            </a:avLst>
          </a:prstGeom>
          <a:solidFill>
            <a:srgbClr val="E5E5E5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DS-Basic">
  <p:cSld name="CHIDS-Basic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0" y="457200"/>
            <a:ext cx="5943600" cy="1033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" name="Google Shape;3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9606" y="6035040"/>
            <a:ext cx="1602394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/>
          <p:nvPr>
            <p:ph idx="2" type="pic"/>
          </p:nvPr>
        </p:nvSpPr>
        <p:spPr>
          <a:xfrm>
            <a:off x="6951663" y="1711325"/>
            <a:ext cx="4837112" cy="40608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IDS-Basic-No Logo">
  <p:cSld name="1_CHIDS-Basic-No Log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0" y="457200"/>
            <a:ext cx="5943600" cy="1033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/>
        </p:nvSpPr>
        <p:spPr>
          <a:xfrm>
            <a:off x="1332689" y="2470826"/>
            <a:ext cx="760703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insert screen shots of tables. Tables need to be read by screen readers – either link to an excel document, or recreate the table in ppt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should have alt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need titles, and if they repeat use (1 of 3, 2 of 3, 3 of 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 attention to the order of the objects on the screen. Screen readers read from bottom to top in the list that can be found under ARRANGE&gt;SELECTION PANE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DS-Basic-No Logo">
  <p:cSld name="CHIDS-Basic-No Logo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0" y="457200"/>
            <a:ext cx="5943600" cy="1033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DS-Text-No Logo">
  <p:cSld name="CHIDS-Text-No Log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/>
          <p:nvPr>
            <p:ph type="title"/>
          </p:nvPr>
        </p:nvSpPr>
        <p:spPr>
          <a:xfrm>
            <a:off x="0" y="457200"/>
            <a:ext cx="5943600" cy="1033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" type="body"/>
          </p:nvPr>
        </p:nvSpPr>
        <p:spPr>
          <a:xfrm>
            <a:off x="687388" y="1828800"/>
            <a:ext cx="525621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DS-Single Large Box">
  <p:cSld name="CHIDS-Single Large Box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title"/>
          </p:nvPr>
        </p:nvSpPr>
        <p:spPr>
          <a:xfrm>
            <a:off x="0" y="457200"/>
            <a:ext cx="5943600" cy="1033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" name="Google Shape;4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9606" y="6035040"/>
            <a:ext cx="1602394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9"/>
          <p:cNvSpPr/>
          <p:nvPr>
            <p:ph idx="1" type="body"/>
          </p:nvPr>
        </p:nvSpPr>
        <p:spPr>
          <a:xfrm>
            <a:off x="2895600" y="2286000"/>
            <a:ext cx="6400800" cy="3200400"/>
          </a:xfrm>
          <a:prstGeom prst="roundRect">
            <a:avLst>
              <a:gd fmla="val 4919" name="adj"/>
            </a:avLst>
          </a:prstGeom>
          <a:solidFill>
            <a:srgbClr val="E5E5E5"/>
          </a:solidFill>
          <a:ln>
            <a:noFill/>
          </a:ln>
        </p:spPr>
        <p:txBody>
          <a:bodyPr anchorCtr="0" anchor="t" bIns="45700" lIns="137150" spcFirstLastPara="1" rIns="45700" wrap="square" tIns="914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  <a:defRPr b="1" i="0" sz="4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ata.census.gov" TargetMode="External"/><Relationship Id="rId4" Type="http://schemas.openxmlformats.org/officeDocument/2006/relationships/hyperlink" Target="https://www.census.gov/data/developers/data-sets/acs-5year.html" TargetMode="External"/><Relationship Id="rId10" Type="http://schemas.openxmlformats.org/officeDocument/2006/relationships/hyperlink" Target="https://napoleoncat.com/stats/facebook-users-in-philippines/2023/01/#:~:text=There%20were%2087%20400%20000,74.7%25%20of%20its%20entire%20population" TargetMode="External"/><Relationship Id="rId9" Type="http://schemas.openxmlformats.org/officeDocument/2006/relationships/hyperlink" Target="https://playtoday.co/blog/stats/basketball-viewership-statistics/" TargetMode="External"/><Relationship Id="rId5" Type="http://schemas.openxmlformats.org/officeDocument/2006/relationships/hyperlink" Target="https://www.forbes.com/lists/nba-valuations/?sh=77c82b9c6982" TargetMode="External"/><Relationship Id="rId6" Type="http://schemas.openxmlformats.org/officeDocument/2006/relationships/hyperlink" Target="https://runrepeat.com/nba-revenue-statistics" TargetMode="External"/><Relationship Id="rId7" Type="http://schemas.openxmlformats.org/officeDocument/2006/relationships/hyperlink" Target="https://www.forbes.com/sites/mikeozanian/2023/10/26/the-most-valuable-nba-teams-2023/" TargetMode="External"/><Relationship Id="rId8" Type="http://schemas.openxmlformats.org/officeDocument/2006/relationships/hyperlink" Target="https://explodingtopics.com/blog/smartphone-usage-sta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5" Type="http://schemas.openxmlformats.org/officeDocument/2006/relationships/image" Target="../media/image21.jpg"/><Relationship Id="rId6" Type="http://schemas.openxmlformats.org/officeDocument/2006/relationships/hyperlink" Target="https://umd.instructure.com/groups/554749/users/4399560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uilding &#10;Relationships &#10;Basics" id="54" name="Google Shape;54;p1"/>
          <p:cNvSpPr txBox="1"/>
          <p:nvPr>
            <p:ph type="title"/>
          </p:nvPr>
        </p:nvSpPr>
        <p:spPr>
          <a:xfrm>
            <a:off x="342171" y="3755110"/>
            <a:ext cx="4512000" cy="24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Inter"/>
              <a:buNone/>
            </a:pPr>
            <a:r>
              <a:rPr lang="en-US"/>
              <a:t>Smith Analytics Consortium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Inter"/>
              <a:buNone/>
            </a:pPr>
            <a:r>
              <a:rPr lang="en-US"/>
              <a:t>NBA Analytics</a:t>
            </a:r>
            <a:br>
              <a:rPr lang="en-US"/>
            </a:br>
            <a:br>
              <a:rPr lang="en-US"/>
            </a:br>
            <a:r>
              <a:rPr lang="en-US"/>
              <a:t>Team: Devs</a:t>
            </a: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a9b80d75b_4_1"/>
          <p:cNvSpPr txBox="1"/>
          <p:nvPr>
            <p:ph type="title"/>
          </p:nvPr>
        </p:nvSpPr>
        <p:spPr>
          <a:xfrm>
            <a:off x="0" y="0"/>
            <a:ext cx="121920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Results - Financial Analysis of 3 similar cities to Kansas City</a:t>
            </a:r>
            <a:endParaRPr/>
          </a:p>
        </p:txBody>
      </p:sp>
      <p:pic>
        <p:nvPicPr>
          <p:cNvPr id="126" name="Google Shape;126;g2ca9b80d75b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213" y="1033200"/>
            <a:ext cx="8109578" cy="58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a9b80d75b_0_23"/>
          <p:cNvSpPr txBox="1"/>
          <p:nvPr>
            <p:ph type="title"/>
          </p:nvPr>
        </p:nvSpPr>
        <p:spPr>
          <a:xfrm>
            <a:off x="0" y="0"/>
            <a:ext cx="121920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Cost Benefit Analysis - Kansas City</a:t>
            </a:r>
            <a:endParaRPr/>
          </a:p>
        </p:txBody>
      </p:sp>
      <p:pic>
        <p:nvPicPr>
          <p:cNvPr id="132" name="Google Shape;132;g2ca9b80d75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475" y="1033200"/>
            <a:ext cx="8533043" cy="582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a9b80d75b_1_126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138" name="Google Shape;138;g2ca9b80d75b_1_126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Sponsorship Analysis</a:t>
            </a:r>
            <a:endParaRPr/>
          </a:p>
        </p:txBody>
      </p:sp>
      <p:pic>
        <p:nvPicPr>
          <p:cNvPr id="139" name="Google Shape;139;g2ca9b80d75b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00" y="2100138"/>
            <a:ext cx="4581850" cy="33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ca9b80d75b_1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951" y="2282488"/>
            <a:ext cx="5440323" cy="2856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a9b80d75b_0_29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146" name="Google Shape;146;g2ca9b80d75b_0_29"/>
          <p:cNvSpPr txBox="1"/>
          <p:nvPr>
            <p:ph idx="1" type="body"/>
          </p:nvPr>
        </p:nvSpPr>
        <p:spPr>
          <a:xfrm>
            <a:off x="687413" y="1828800"/>
            <a:ext cx="10849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74332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700"/>
              <a:t>T-Mobile: </a:t>
            </a:r>
            <a:endParaRPr b="1" sz="2700"/>
          </a:p>
          <a:p>
            <a:pPr indent="-3743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It is the third-largest wireless carrier in the United States with 117.9 million subscribers as of December 31, 2023.</a:t>
            </a:r>
            <a:endParaRPr sz="2700"/>
          </a:p>
          <a:p>
            <a:pPr indent="-3743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The company has annual revenues of around $80 billion and can sponsor new NBA team easily.</a:t>
            </a:r>
            <a:endParaRPr sz="2700"/>
          </a:p>
          <a:p>
            <a:pPr indent="-3743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T-Mobile Arena can host the NBA team in Kansas City </a:t>
            </a:r>
            <a:endParaRPr sz="2700"/>
          </a:p>
          <a:p>
            <a:pPr indent="-374332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700"/>
              <a:t>UMB Financial </a:t>
            </a:r>
            <a:r>
              <a:rPr b="1" lang="en-US" sz="2700"/>
              <a:t>Corporation </a:t>
            </a:r>
            <a:r>
              <a:rPr lang="en-US" sz="2700"/>
              <a:t>( an alternate option)</a:t>
            </a:r>
            <a:r>
              <a:rPr b="1" lang="en-US" sz="2700"/>
              <a:t>: </a:t>
            </a:r>
            <a:br>
              <a:rPr lang="en-US" sz="2700"/>
            </a:br>
            <a:endParaRPr sz="2700"/>
          </a:p>
          <a:p>
            <a:pPr indent="-3743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It </a:t>
            </a:r>
            <a:r>
              <a:rPr lang="en-US" sz="2700"/>
              <a:t>is a financial services company headquartered in Kansas City, Missouri.</a:t>
            </a:r>
            <a:endParaRPr sz="2700"/>
          </a:p>
          <a:p>
            <a:pPr indent="-3743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Listed on NASDAQ</a:t>
            </a:r>
            <a:endParaRPr sz="2700"/>
          </a:p>
          <a:p>
            <a:pPr indent="-3743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May be hard to get them on board as a large investment is required but can be considered as an alternate choice for sponsorship</a:t>
            </a:r>
            <a:endParaRPr sz="2700"/>
          </a:p>
        </p:txBody>
      </p:sp>
      <p:sp>
        <p:nvSpPr>
          <p:cNvPr id="147" name="Google Shape;147;g2ca9b80d75b_0_29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Sponsorship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a9b80d75b_2_45"/>
          <p:cNvSpPr txBox="1"/>
          <p:nvPr>
            <p:ph idx="1" type="body"/>
          </p:nvPr>
        </p:nvSpPr>
        <p:spPr>
          <a:xfrm>
            <a:off x="671088" y="1808400"/>
            <a:ext cx="10849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</a:rPr>
              <a:t>What we think we should incorporate into our Maskot</a:t>
            </a:r>
            <a:endParaRPr b="1"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3100"/>
              <a:buChar char="-"/>
            </a:pPr>
            <a:r>
              <a:rPr b="1" lang="en-US" sz="3100" u="sng">
                <a:solidFill>
                  <a:schemeClr val="lt1"/>
                </a:solidFill>
              </a:rPr>
              <a:t>Tornado:</a:t>
            </a:r>
            <a:r>
              <a:rPr b="1" lang="en-US" sz="3100">
                <a:solidFill>
                  <a:schemeClr val="lt1"/>
                </a:solidFill>
              </a:rPr>
              <a:t> </a:t>
            </a:r>
            <a:r>
              <a:rPr b="1" lang="en-US" sz="3100">
                <a:solidFill>
                  <a:schemeClr val="lt1"/>
                </a:solidFill>
              </a:rPr>
              <a:t>to pay homage to the city located in the Tornado Alley</a:t>
            </a:r>
            <a:endParaRPr b="1"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-"/>
            </a:pPr>
            <a:r>
              <a:rPr b="1" lang="en-US" sz="3100" u="sng">
                <a:solidFill>
                  <a:schemeClr val="lt1"/>
                </a:solidFill>
              </a:rPr>
              <a:t>Red: </a:t>
            </a:r>
            <a:r>
              <a:rPr b="1" lang="en-US" sz="3100">
                <a:solidFill>
                  <a:schemeClr val="lt1"/>
                </a:solidFill>
              </a:rPr>
              <a:t>To symbolize Kansas barbeque traditions</a:t>
            </a:r>
            <a:endParaRPr b="1"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-"/>
            </a:pPr>
            <a:r>
              <a:rPr b="1" lang="en-US" sz="3100" u="sng">
                <a:solidFill>
                  <a:schemeClr val="lt1"/>
                </a:solidFill>
              </a:rPr>
              <a:t>Blue:</a:t>
            </a:r>
            <a:r>
              <a:rPr lang="en-US" sz="3100" u="sng">
                <a:solidFill>
                  <a:schemeClr val="lt1"/>
                </a:solidFill>
              </a:rPr>
              <a:t> </a:t>
            </a:r>
            <a:r>
              <a:rPr b="1" lang="en-US" sz="3100">
                <a:solidFill>
                  <a:schemeClr val="lt1"/>
                </a:solidFill>
              </a:rPr>
              <a:t>Kansas City is known as the City of Fountains</a:t>
            </a:r>
            <a:endParaRPr b="1" sz="3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br>
              <a:rPr lang="en-US" sz="2700">
                <a:solidFill>
                  <a:schemeClr val="lt1"/>
                </a:solidFill>
              </a:rPr>
            </a:br>
            <a:endParaRPr sz="2700">
              <a:solidFill>
                <a:schemeClr val="lt1"/>
              </a:solidFill>
            </a:endParaRPr>
          </a:p>
        </p:txBody>
      </p:sp>
      <p:sp>
        <p:nvSpPr>
          <p:cNvPr id="154" name="Google Shape;154;g2ca9b80d75b_2_45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Team Name and Mascot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ca9b80d75b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925" y="152400"/>
            <a:ext cx="6553201" cy="6553201"/>
          </a:xfrm>
          <a:prstGeom prst="rect">
            <a:avLst/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ca6421d7f7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050" y="1005375"/>
            <a:ext cx="7936500" cy="49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ca6421d7f7_1_23"/>
          <p:cNvSpPr txBox="1"/>
          <p:nvPr/>
        </p:nvSpPr>
        <p:spPr>
          <a:xfrm>
            <a:off x="405400" y="168925"/>
            <a:ext cx="70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might we promote this the Tornadoes?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a9b80d75b_1_0"/>
          <p:cNvSpPr txBox="1"/>
          <p:nvPr/>
        </p:nvSpPr>
        <p:spPr>
          <a:xfrm>
            <a:off x="405400" y="168925"/>
            <a:ext cx="70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Tapping into the International Market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ca9b80d75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300" y="1232525"/>
            <a:ext cx="7559002" cy="425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a9b80d75b_1_49"/>
          <p:cNvSpPr txBox="1"/>
          <p:nvPr/>
        </p:nvSpPr>
        <p:spPr>
          <a:xfrm>
            <a:off x="405400" y="168925"/>
            <a:ext cx="70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Tapping into the International Market Cont.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ca9b80d75b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75" y="1740963"/>
            <a:ext cx="3376077" cy="3376077"/>
          </a:xfrm>
          <a:prstGeom prst="rect">
            <a:avLst/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g2ca9b80d75b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1" y="2304988"/>
            <a:ext cx="4496076" cy="22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ca9b80d75b_1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252" y="2099025"/>
            <a:ext cx="2876349" cy="287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a9b80d75b_1_58"/>
          <p:cNvSpPr txBox="1"/>
          <p:nvPr/>
        </p:nvSpPr>
        <p:spPr>
          <a:xfrm>
            <a:off x="405400" y="168925"/>
            <a:ext cx="70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Tapping into the International Market Cont.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ca9b80d75b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463" y="1001975"/>
            <a:ext cx="6241076" cy="43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0" y="457200"/>
            <a:ext cx="5943600" cy="1033272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60" name="Google Shape;60;p2"/>
          <p:cNvSpPr txBox="1"/>
          <p:nvPr>
            <p:ph idx="1" type="body"/>
          </p:nvPr>
        </p:nvSpPr>
        <p:spPr>
          <a:xfrm>
            <a:off x="701025" y="1638300"/>
            <a:ext cx="98718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66395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Meet the team</a:t>
            </a:r>
            <a:endParaRPr/>
          </a:p>
          <a:p>
            <a:pPr indent="-366395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Datasets and </a:t>
            </a:r>
            <a:r>
              <a:rPr lang="en-US"/>
              <a:t>Data Wrangling</a:t>
            </a:r>
            <a:br>
              <a:rPr lang="en-US"/>
            </a:br>
            <a:endParaRPr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Finalize Cities</a:t>
            </a:r>
            <a:br>
              <a:rPr lang="en-US"/>
            </a:br>
            <a:endParaRPr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Cost and Revenue </a:t>
            </a:r>
            <a:r>
              <a:rPr lang="en-US"/>
              <a:t>Analysis </a:t>
            </a:r>
            <a:br>
              <a:rPr lang="en-US"/>
            </a:br>
            <a:endParaRPr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Sponsorship</a:t>
            </a:r>
            <a:r>
              <a:rPr lang="en-US"/>
              <a:t> Analysis</a:t>
            </a:r>
            <a:br>
              <a:rPr lang="en-US"/>
            </a:br>
            <a:endParaRPr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Team Name and Mascot </a:t>
            </a:r>
            <a:br>
              <a:rPr lang="en-US"/>
            </a:br>
            <a:endParaRPr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International expansion </a:t>
            </a:r>
            <a:br>
              <a:rPr lang="en-US"/>
            </a:br>
            <a:endParaRPr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Tech to support expansion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a9b80d75b_1_79"/>
          <p:cNvSpPr txBox="1"/>
          <p:nvPr/>
        </p:nvSpPr>
        <p:spPr>
          <a:xfrm>
            <a:off x="405400" y="168925"/>
            <a:ext cx="70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Tapping into the International Market Cont.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2ca9b80d75b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34" y="896125"/>
            <a:ext cx="4271326" cy="42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ca9b80d75b_1_79"/>
          <p:cNvSpPr txBox="1"/>
          <p:nvPr/>
        </p:nvSpPr>
        <p:spPr>
          <a:xfrm>
            <a:off x="2231650" y="52790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74.7%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g2ca9b80d75b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1379900"/>
            <a:ext cx="5868175" cy="33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ca9b80d75b_1_79"/>
          <p:cNvSpPr txBox="1"/>
          <p:nvPr/>
        </p:nvSpPr>
        <p:spPr>
          <a:xfrm>
            <a:off x="7530088" y="51674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8.4 Mil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a9b80d75b_1_90"/>
          <p:cNvSpPr txBox="1"/>
          <p:nvPr/>
        </p:nvSpPr>
        <p:spPr>
          <a:xfrm>
            <a:off x="405400" y="168925"/>
            <a:ext cx="70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Marketing, Logisticals, and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ca9b80d75b_1_90"/>
          <p:cNvSpPr txBox="1"/>
          <p:nvPr>
            <p:ph idx="1" type="body"/>
          </p:nvPr>
        </p:nvSpPr>
        <p:spPr>
          <a:xfrm>
            <a:off x="99025" y="860725"/>
            <a:ext cx="9871800" cy="55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Strategies for our new team “Kansas City Tornadoes” 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-US">
                <a:solidFill>
                  <a:schemeClr val="lt1"/>
                </a:solidFill>
              </a:rPr>
              <a:t>Community-driven Streetball Tournaments: 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Organize streetball tournaments across different neighborhoods in Kansas City, fostering a sense of community ownership and identifying local talent.</a:t>
            </a: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-US">
                <a:solidFill>
                  <a:schemeClr val="lt1"/>
                </a:solidFill>
              </a:rPr>
              <a:t>Interactive Museum Experience: 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Develop an interactive museum experience based on AR/VR technology within the arena showcasing the history of basketball in Kansas City, including the legacy of the Kansas City Monarchs.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-US">
                <a:solidFill>
                  <a:schemeClr val="lt1"/>
                </a:solidFill>
              </a:rPr>
              <a:t>Data-driven Fan Engagement: 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Utilize data analytics to personalize content and promotions for each fan, tailoring offers and experiences to their interests.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7" name="Google Shape;207;g2ca9b80d75b_1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8375" y="784525"/>
            <a:ext cx="1963632" cy="13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ca9b80d75b_1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2350" y="2239988"/>
            <a:ext cx="1895680" cy="106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ca9b80d75b_1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0300" y="3387250"/>
            <a:ext cx="1479775" cy="1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ca9b80d75b_1_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03225" y="5065025"/>
            <a:ext cx="2554798" cy="6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a9b80d75b_2_3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16" name="Google Shape;216;g2ca9b80d75b_2_3"/>
          <p:cNvSpPr txBox="1"/>
          <p:nvPr>
            <p:ph idx="1" type="body"/>
          </p:nvPr>
        </p:nvSpPr>
        <p:spPr>
          <a:xfrm>
            <a:off x="300025" y="1665700"/>
            <a:ext cx="9853200" cy="5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300" u="sng">
                <a:hlinkClick r:id="rId3"/>
              </a:rPr>
              <a:t>https://data.census.gov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300" u="sng">
                <a:hlinkClick r:id="rId4"/>
              </a:rPr>
              <a:t>https://www.census.gov/data/developers/data-sets/acs-5year.html</a:t>
            </a:r>
            <a:endParaRPr sz="1300" u="sng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300" u="sng">
                <a:hlinkClick r:id="rId5"/>
              </a:rPr>
              <a:t>https://www.forbes.com/lists/nba-valuations/?sh=77c82b9c6982</a:t>
            </a:r>
            <a:endParaRPr sz="1300" u="sng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300" u="sng">
                <a:hlinkClick r:id="rId6"/>
              </a:rPr>
              <a:t>https://runrepeat.com/nba-revenue-statistics</a:t>
            </a:r>
            <a:endParaRPr sz="1300" u="sng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300" u="sng">
                <a:hlinkClick r:id="rId7"/>
              </a:rPr>
              <a:t>https://www.forbes.com/sites/mikeozanian/2023/10/26/the-most-valuable-nba-teams-2023/</a:t>
            </a:r>
            <a:endParaRPr sz="1300" u="sng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300" u="sng">
                <a:hlinkClick r:id="rId8"/>
              </a:rPr>
              <a:t>https://explodingtopics.com/blog/smartphone-usage-stats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300" u="sng">
                <a:hlinkClick r:id="rId9"/>
              </a:rPr>
              <a:t>https://playtoday.co/blog/stats/basketball-viewership-statistics/</a:t>
            </a:r>
            <a:endParaRPr sz="1300" u="sng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u="sng">
                <a:hlinkClick r:id="rId10"/>
              </a:rPr>
              <a:t>https://napoleoncat.com/stats/facebook-users-in-philippines/2023/01/#:~:text=There%20were%2087%20400%20000,74.7%25%20of%20its%20entire%20population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7" name="Google Shape;217;g2ca9b80d75b_2_3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Reference</a:t>
            </a:r>
            <a:r>
              <a:rPr lang="en-US"/>
              <a:t>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8a238b23f_0_25"/>
          <p:cNvSpPr txBox="1"/>
          <p:nvPr>
            <p:ph type="title"/>
          </p:nvPr>
        </p:nvSpPr>
        <p:spPr>
          <a:xfrm>
            <a:off x="2422075" y="1954000"/>
            <a:ext cx="7456800" cy="1801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Thank You!</a:t>
            </a:r>
            <a:br>
              <a:rPr lang="en-US"/>
            </a:br>
            <a:br>
              <a:rPr lang="en-US"/>
            </a:br>
            <a:r>
              <a:rPr lang="en-US"/>
              <a:t>We’re open for questions.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8a238b23f_0_0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Team - DEVS</a:t>
            </a:r>
            <a:endParaRPr/>
          </a:p>
        </p:txBody>
      </p:sp>
      <p:sp>
        <p:nvSpPr>
          <p:cNvPr id="66" name="Google Shape;66;g2c8a238b23f_0_0"/>
          <p:cNvSpPr txBox="1"/>
          <p:nvPr/>
        </p:nvSpPr>
        <p:spPr>
          <a:xfrm>
            <a:off x="425550" y="4946500"/>
            <a:ext cx="126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Arhab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Khan	 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2c8a238b23f_0_0"/>
          <p:cNvSpPr txBox="1"/>
          <p:nvPr/>
        </p:nvSpPr>
        <p:spPr>
          <a:xfrm>
            <a:off x="8067550" y="4813200"/>
            <a:ext cx="182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Siddharth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Dudla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2c8a238b23f_0_0"/>
          <p:cNvSpPr txBox="1"/>
          <p:nvPr/>
        </p:nvSpPr>
        <p:spPr>
          <a:xfrm>
            <a:off x="10198900" y="4813200"/>
            <a:ext cx="182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Siddharth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Khare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g2c8a238b23f_0_0"/>
          <p:cNvPicPr preferRelativeResize="0"/>
          <p:nvPr/>
        </p:nvPicPr>
        <p:blipFill rotWithShape="1">
          <a:blip r:embed="rId3">
            <a:alphaModFix/>
          </a:blip>
          <a:srcRect b="7952" l="23948" r="0" t="-4691"/>
          <a:stretch/>
        </p:blipFill>
        <p:spPr>
          <a:xfrm>
            <a:off x="10120100" y="2260625"/>
            <a:ext cx="1933576" cy="255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2c8a238b23f_0_0"/>
          <p:cNvPicPr preferRelativeResize="0"/>
          <p:nvPr/>
        </p:nvPicPr>
        <p:blipFill rotWithShape="1">
          <a:blip r:embed="rId4">
            <a:alphaModFix/>
          </a:blip>
          <a:srcRect b="0" l="7271" r="7074" t="0"/>
          <a:stretch/>
        </p:blipFill>
        <p:spPr>
          <a:xfrm>
            <a:off x="8137550" y="2455225"/>
            <a:ext cx="1821600" cy="2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2c8a238b23f_0_0"/>
          <p:cNvPicPr preferRelativeResize="0"/>
          <p:nvPr/>
        </p:nvPicPr>
        <p:blipFill rotWithShape="1">
          <a:blip r:embed="rId5">
            <a:alphaModFix/>
          </a:blip>
          <a:srcRect b="10968" l="3888" r="17710" t="0"/>
          <a:stretch/>
        </p:blipFill>
        <p:spPr>
          <a:xfrm>
            <a:off x="215175" y="2455200"/>
            <a:ext cx="1821600" cy="240362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2c8a238b23f_0_0"/>
          <p:cNvSpPr txBox="1"/>
          <p:nvPr/>
        </p:nvSpPr>
        <p:spPr>
          <a:xfrm>
            <a:off x="4393938" y="4946500"/>
            <a:ext cx="147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Kobe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2c8a238b23f_0_0"/>
          <p:cNvSpPr txBox="1"/>
          <p:nvPr/>
        </p:nvSpPr>
        <p:spPr>
          <a:xfrm>
            <a:off x="6035950" y="4946500"/>
            <a:ext cx="147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Maggie</a:t>
            </a:r>
            <a:r>
              <a:rPr lang="en-US" sz="2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Zheng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2c8a238b23f_0_0"/>
          <p:cNvSpPr txBox="1"/>
          <p:nvPr/>
        </p:nvSpPr>
        <p:spPr>
          <a:xfrm>
            <a:off x="2127050" y="4987275"/>
            <a:ext cx="210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Balaji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Udayakumar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g2c8a238b23f_0_0"/>
          <p:cNvPicPr preferRelativeResize="0"/>
          <p:nvPr/>
        </p:nvPicPr>
        <p:blipFill rotWithShape="1">
          <a:blip r:embed="rId7">
            <a:alphaModFix/>
          </a:blip>
          <a:srcRect b="0" l="7899" r="5864" t="24568"/>
          <a:stretch/>
        </p:blipFill>
        <p:spPr>
          <a:xfrm>
            <a:off x="2139975" y="2445887"/>
            <a:ext cx="2029724" cy="236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c8a238b23f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4675" y="2500837"/>
            <a:ext cx="1734258" cy="231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c8a238b23f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53900" y="2455225"/>
            <a:ext cx="2029725" cy="23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a6421d7f7_1_5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83" name="Google Shape;83;g2ca6421d7f7_1_5"/>
          <p:cNvSpPr txBox="1"/>
          <p:nvPr>
            <p:ph idx="1" type="body"/>
          </p:nvPr>
        </p:nvSpPr>
        <p:spPr>
          <a:xfrm>
            <a:off x="687414" y="1828800"/>
            <a:ext cx="11195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93065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Given datasets consists of </a:t>
            </a:r>
            <a:r>
              <a:rPr lang="en-US"/>
              <a:t>columns</a:t>
            </a:r>
            <a:r>
              <a:rPr lang="en-US"/>
              <a:t> such as revenue, age_median etc.</a:t>
            </a:r>
            <a:endParaRPr/>
          </a:p>
          <a:p>
            <a:pPr indent="-393065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Gathered new datasets, and took data from </a:t>
            </a:r>
            <a:r>
              <a:rPr lang="en-US"/>
              <a:t>various sources and filled the missing values </a:t>
            </a:r>
            <a:endParaRPr/>
          </a:p>
          <a:p>
            <a:pPr indent="-393065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A</a:t>
            </a:r>
            <a:r>
              <a:rPr lang="en-US"/>
              <a:t>pplied Random Forest ML model to find the most important features.</a:t>
            </a:r>
            <a:endParaRPr/>
          </a:p>
          <a:p>
            <a:pPr indent="-393065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Predicted possible cities in USA according to the features using clustering.</a:t>
            </a:r>
            <a:endParaRPr/>
          </a:p>
          <a:p>
            <a:pPr indent="-393065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Gathered additional data( land cost, avg wages per hour etc) to come to the final conclusion of selecting the two cities.</a:t>
            </a:r>
            <a:endParaRPr/>
          </a:p>
        </p:txBody>
      </p:sp>
      <p:sp>
        <p:nvSpPr>
          <p:cNvPr id="84" name="Google Shape;84;g2ca6421d7f7_1_5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Dataset and Data Wrangling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a9b80d75b_0_0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90" name="Google Shape;90;g2ca9b80d75b_0_0"/>
          <p:cNvSpPr txBox="1"/>
          <p:nvPr>
            <p:ph idx="1" type="body"/>
          </p:nvPr>
        </p:nvSpPr>
        <p:spPr>
          <a:xfrm>
            <a:off x="1494450" y="5523025"/>
            <a:ext cx="29547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US"/>
              <a:t>Kansas City, Missouri </a:t>
            </a:r>
            <a:endParaRPr b="1"/>
          </a:p>
        </p:txBody>
      </p:sp>
      <p:sp>
        <p:nvSpPr>
          <p:cNvPr id="91" name="Google Shape;91;g2ca9b80d75b_0_0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Two Cities:</a:t>
            </a:r>
            <a:r>
              <a:rPr lang="en-US"/>
              <a:t> </a:t>
            </a:r>
            <a:endParaRPr/>
          </a:p>
        </p:txBody>
      </p:sp>
      <p:pic>
        <p:nvPicPr>
          <p:cNvPr id="92" name="Google Shape;92;g2ca9b80d75b_0_0"/>
          <p:cNvPicPr preferRelativeResize="0"/>
          <p:nvPr/>
        </p:nvPicPr>
        <p:blipFill rotWithShape="1">
          <a:blip r:embed="rId3">
            <a:alphaModFix/>
          </a:blip>
          <a:srcRect b="9321" l="0" r="0" t="0"/>
          <a:stretch/>
        </p:blipFill>
        <p:spPr>
          <a:xfrm>
            <a:off x="165500" y="1923200"/>
            <a:ext cx="5765002" cy="338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ca9b80d75b_0_0"/>
          <p:cNvPicPr preferRelativeResize="0"/>
          <p:nvPr/>
        </p:nvPicPr>
        <p:blipFill rotWithShape="1">
          <a:blip r:embed="rId4">
            <a:alphaModFix/>
          </a:blip>
          <a:srcRect b="0" l="0" r="0" t="2276"/>
          <a:stretch/>
        </p:blipFill>
        <p:spPr>
          <a:xfrm>
            <a:off x="6580315" y="1923200"/>
            <a:ext cx="5373537" cy="33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ca9b80d75b_0_0"/>
          <p:cNvSpPr txBox="1"/>
          <p:nvPr>
            <p:ph idx="1" type="body"/>
          </p:nvPr>
        </p:nvSpPr>
        <p:spPr>
          <a:xfrm>
            <a:off x="7824753" y="5523025"/>
            <a:ext cx="27615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US"/>
              <a:t>Louisville, </a:t>
            </a:r>
            <a:r>
              <a:rPr b="1" lang="en-US"/>
              <a:t>Kentucky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a9b80d75b_0_10"/>
          <p:cNvSpPr txBox="1"/>
          <p:nvPr>
            <p:ph type="title"/>
          </p:nvPr>
        </p:nvSpPr>
        <p:spPr>
          <a:xfrm>
            <a:off x="0" y="457200"/>
            <a:ext cx="7701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Advantages for both cities:</a:t>
            </a:r>
            <a:endParaRPr/>
          </a:p>
        </p:txBody>
      </p:sp>
      <p:graphicFrame>
        <p:nvGraphicFramePr>
          <p:cNvPr id="100" name="Google Shape;100;g2ca9b80d75b_0_10"/>
          <p:cNvGraphicFramePr/>
          <p:nvPr/>
        </p:nvGraphicFramePr>
        <p:xfrm>
          <a:off x="809875" y="22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{E8B41EAC-FC28-47AD-ADC1-71EFDE866DE5}</a:tableStyleId>
              </a:tblPr>
              <a:tblGrid>
                <a:gridCol w="5053875"/>
                <a:gridCol w="5341975"/>
              </a:tblGrid>
              <a:tr h="57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Kansas City 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Louisville 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2826175"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AutoNum type="alphaLcPeriod"/>
                      </a:pPr>
                      <a:r>
                        <a:rPr lang="en-US" sz="2200"/>
                        <a:t>Population: 509,297 </a:t>
                      </a:r>
                      <a:endParaRPr sz="2200"/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AutoNum type="alphaLcPeriod"/>
                      </a:pPr>
                      <a:r>
                        <a:rPr lang="en-US" sz="2200"/>
                        <a:t>T-Mobile Arena already built (18,000 seating capacity)</a:t>
                      </a:r>
                      <a:endParaRPr sz="2200"/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AutoNum type="alphaLcPeriod"/>
                      </a:pPr>
                      <a:r>
                        <a:rPr lang="en-US" sz="2200"/>
                        <a:t>Location is optimal for growth (Missouri)</a:t>
                      </a:r>
                      <a:endParaRPr sz="2200"/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AutoNum type="alphaLcPeriod"/>
                      </a:pPr>
                      <a:r>
                        <a:rPr lang="en-US" sz="2200"/>
                        <a:t>History of sports </a:t>
                      </a:r>
                      <a:r>
                        <a:rPr lang="en-US" sz="2200"/>
                        <a:t>viewership</a:t>
                      </a:r>
                      <a:endParaRPr sz="2200"/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AutoNum type="alphaLcPeriod"/>
                      </a:pPr>
                      <a:r>
                        <a:rPr lang="en-US" sz="2200"/>
                        <a:t>Median education is higher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a. Land Cost is lesser</a:t>
                      </a:r>
                      <a:br>
                        <a:rPr lang="en-US" sz="2200"/>
                      </a:br>
                      <a:r>
                        <a:rPr lang="en-US" sz="2200"/>
                        <a:t>b. Population is slightly more (624,444) </a:t>
                      </a:r>
                      <a:br>
                        <a:rPr lang="en-US" sz="2200"/>
                      </a:br>
                      <a:r>
                        <a:rPr lang="en-US" sz="2200"/>
                        <a:t>c. Wages are slightly less ($24.76/hour)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8a238b23f_0_5"/>
          <p:cNvSpPr txBox="1"/>
          <p:nvPr>
            <p:ph idx="1" type="body"/>
          </p:nvPr>
        </p:nvSpPr>
        <p:spPr>
          <a:xfrm>
            <a:off x="687398" y="1828800"/>
            <a:ext cx="1123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Kansas City, Missouri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presents a much better option because of the following reasons: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a. T-Mobile Arena (Already Built) 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b. Location is optimal for growth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c. History of Sports viewership 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d. Population and Salary go in hand and hand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e. Median education is higher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c8a238b23f_0_5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Final Decision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8a238b23f_0_10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112" name="Google Shape;112;g2c8a238b23f_0_10"/>
          <p:cNvSpPr txBox="1"/>
          <p:nvPr>
            <p:ph idx="1" type="body"/>
          </p:nvPr>
        </p:nvSpPr>
        <p:spPr>
          <a:xfrm>
            <a:off x="687413" y="1828800"/>
            <a:ext cx="10849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US"/>
              <a:t>Cost (includes one-time and yearly costs): </a:t>
            </a:r>
            <a:br>
              <a:rPr b="1" lang="en-US"/>
            </a:br>
            <a:br>
              <a:rPr lang="en-US"/>
            </a:br>
            <a:r>
              <a:rPr b="1" lang="en-US"/>
              <a:t>One-Time Costs: </a:t>
            </a:r>
            <a:br>
              <a:rPr lang="en-US"/>
            </a:br>
            <a:r>
              <a:rPr lang="en-US"/>
              <a:t>Infrastructure (Stadium): </a:t>
            </a:r>
            <a:r>
              <a:rPr b="1" lang="en-US"/>
              <a:t>$1 Billion to $1.3 Billion </a:t>
            </a:r>
            <a:r>
              <a:rPr lang="en-US"/>
              <a:t>(If an arena partnership deal is not reached with T-Mobile)</a:t>
            </a:r>
            <a:br>
              <a:rPr lang="en-US"/>
            </a:br>
            <a:r>
              <a:rPr lang="en-US"/>
              <a:t>Drafting Players: </a:t>
            </a:r>
            <a:r>
              <a:rPr b="1" lang="en-US"/>
              <a:t>$141 Million</a:t>
            </a:r>
            <a:br>
              <a:rPr b="1" lang="en-US"/>
            </a:br>
            <a:br>
              <a:rPr b="1" lang="en-US"/>
            </a:br>
            <a:r>
              <a:rPr b="1" lang="en-US"/>
              <a:t>Total One-Time Costs: $1.31 Billion</a:t>
            </a:r>
            <a:br>
              <a:rPr lang="en-US"/>
            </a:br>
            <a:br>
              <a:rPr lang="en-US"/>
            </a:br>
            <a:r>
              <a:rPr b="1" lang="en-US"/>
              <a:t>Recurring: </a:t>
            </a:r>
            <a:br>
              <a:rPr lang="en-US"/>
            </a:br>
            <a:r>
              <a:rPr lang="en-US"/>
              <a:t>Operating Expenses : </a:t>
            </a:r>
            <a:r>
              <a:rPr b="1" lang="en-US"/>
              <a:t>$39.28 Million/year </a:t>
            </a:r>
            <a:r>
              <a:rPr lang="en-US"/>
              <a:t>  </a:t>
            </a:r>
            <a:br>
              <a:rPr lang="en-US"/>
            </a:br>
            <a:r>
              <a:rPr lang="en-US"/>
              <a:t>Player cost: </a:t>
            </a:r>
            <a:r>
              <a:rPr b="1" lang="en-US"/>
              <a:t>$127 Million/year</a:t>
            </a:r>
            <a:r>
              <a:rPr lang="en-US"/>
              <a:t> </a:t>
            </a:r>
            <a:br>
              <a:rPr lang="en-US"/>
            </a:br>
            <a:r>
              <a:rPr lang="en-US"/>
              <a:t>Taxes: </a:t>
            </a:r>
            <a:r>
              <a:rPr b="1" lang="en-US"/>
              <a:t>$13.6 Million/year</a:t>
            </a:r>
            <a:br>
              <a:rPr lang="en-US"/>
            </a:br>
            <a:r>
              <a:rPr lang="en-US"/>
              <a:t>Revenue Sharing: </a:t>
            </a:r>
            <a:r>
              <a:rPr b="1" lang="en-US"/>
              <a:t>$10.9 Million/year</a:t>
            </a:r>
            <a:br>
              <a:rPr lang="en-US"/>
            </a:br>
            <a:r>
              <a:rPr lang="en-US"/>
              <a:t>Miscellaneous</a:t>
            </a:r>
            <a:r>
              <a:rPr lang="en-US"/>
              <a:t>: </a:t>
            </a:r>
            <a:r>
              <a:rPr b="1" lang="en-US"/>
              <a:t>$2.16 Million/year</a:t>
            </a:r>
            <a:br>
              <a:rPr lang="en-US"/>
            </a:br>
            <a:br>
              <a:rPr lang="en-US"/>
            </a:br>
            <a:r>
              <a:rPr b="1" lang="en-US"/>
              <a:t>Total Recurring Costs (per year):</a:t>
            </a:r>
            <a:r>
              <a:rPr lang="en-US"/>
              <a:t> </a:t>
            </a:r>
            <a:r>
              <a:rPr b="1" lang="en-US"/>
              <a:t>$218 Million/year</a:t>
            </a:r>
            <a:endParaRPr/>
          </a:p>
        </p:txBody>
      </p:sp>
      <p:sp>
        <p:nvSpPr>
          <p:cNvPr id="113" name="Google Shape;113;g2c8a238b23f_0_10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Capital Expenditure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a9b80d75b_0_17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119" name="Google Shape;119;g2ca9b80d75b_0_17"/>
          <p:cNvSpPr txBox="1"/>
          <p:nvPr>
            <p:ph idx="1" type="body"/>
          </p:nvPr>
        </p:nvSpPr>
        <p:spPr>
          <a:xfrm>
            <a:off x="687413" y="1828800"/>
            <a:ext cx="10849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US"/>
              <a:t>Revenue</a:t>
            </a:r>
            <a:r>
              <a:rPr b="1" lang="en-US"/>
              <a:t>: </a:t>
            </a:r>
            <a:br>
              <a:rPr lang="en-US"/>
            </a:br>
            <a:br>
              <a:rPr lang="en-US"/>
            </a:br>
            <a:r>
              <a:rPr lang="en-US" sz="2500"/>
              <a:t>Arena </a:t>
            </a:r>
            <a:r>
              <a:rPr lang="en-US" sz="2500"/>
              <a:t>Sponsorship</a:t>
            </a:r>
            <a:r>
              <a:rPr lang="en-US" sz="2500"/>
              <a:t>: </a:t>
            </a:r>
            <a:r>
              <a:rPr b="1" lang="en-US" sz="2500"/>
              <a:t>$26.82 Million/year</a:t>
            </a:r>
            <a:br>
              <a:rPr lang="en-US" sz="2500"/>
            </a:br>
            <a:r>
              <a:rPr lang="en-US" sz="2500"/>
              <a:t>Premium Seating: </a:t>
            </a:r>
            <a:r>
              <a:rPr b="1" lang="en-US" sz="2500"/>
              <a:t>$36.058 Million/year</a:t>
            </a:r>
            <a:br>
              <a:rPr lang="en-US" sz="2500"/>
            </a:br>
            <a:r>
              <a:rPr lang="en-US" sz="2500"/>
              <a:t>General Seating: </a:t>
            </a:r>
            <a:r>
              <a:rPr b="1" lang="en-US" sz="2500"/>
              <a:t>$47.68 Million/year</a:t>
            </a:r>
            <a:br>
              <a:rPr lang="en-US" sz="2500"/>
            </a:br>
            <a:r>
              <a:rPr lang="en-US" sz="2500"/>
              <a:t>Broadcasting Rights: </a:t>
            </a:r>
            <a:r>
              <a:rPr b="1" lang="en-US" sz="2500"/>
              <a:t>$150.4 Million/year</a:t>
            </a:r>
            <a:br>
              <a:rPr lang="en-US" sz="2500"/>
            </a:br>
            <a:r>
              <a:rPr lang="en-US" sz="2500"/>
              <a:t>Other: </a:t>
            </a:r>
            <a:r>
              <a:rPr b="1" lang="en-US" sz="2500"/>
              <a:t>$35.19 Million/year</a:t>
            </a:r>
            <a:br>
              <a:rPr lang="en-US" sz="2500"/>
            </a:br>
            <a:br>
              <a:rPr lang="en-US" sz="2500"/>
            </a:br>
            <a:r>
              <a:rPr lang="en-US" sz="2500"/>
              <a:t>Total yearly revenue: </a:t>
            </a:r>
            <a:r>
              <a:rPr b="1" lang="en-US" sz="2500"/>
              <a:t>$298 Million/year</a:t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ca9b80d75b_0_17"/>
          <p:cNvSpPr txBox="1"/>
          <p:nvPr>
            <p:ph type="title"/>
          </p:nvPr>
        </p:nvSpPr>
        <p:spPr>
          <a:xfrm>
            <a:off x="0" y="457200"/>
            <a:ext cx="5943600" cy="1033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/>
              <a:t>Revenue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ithTheme">
  <a:themeElements>
    <a:clrScheme name="Smith Colors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B43232"/>
      </a:accent1>
      <a:accent2>
        <a:srgbClr val="FFD24F"/>
      </a:accent2>
      <a:accent3>
        <a:srgbClr val="478D91"/>
      </a:accent3>
      <a:accent4>
        <a:srgbClr val="DC6464"/>
      </a:accent4>
      <a:accent5>
        <a:srgbClr val="DCAA32"/>
      </a:accent5>
      <a:accent6>
        <a:srgbClr val="A0C8C8"/>
      </a:accent6>
      <a:hlink>
        <a:srgbClr val="B43232"/>
      </a:hlink>
      <a:folHlink>
        <a:srgbClr val="B4323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